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1" r:id="rId4"/>
    <p:sldId id="269" r:id="rId5"/>
    <p:sldId id="274" r:id="rId6"/>
    <p:sldId id="260" r:id="rId7"/>
    <p:sldId id="264" r:id="rId8"/>
    <p:sldId id="265" r:id="rId9"/>
    <p:sldId id="261" r:id="rId10"/>
    <p:sldId id="262" r:id="rId11"/>
    <p:sldId id="267" r:id="rId12"/>
    <p:sldId id="258" r:id="rId13"/>
    <p:sldId id="271" r:id="rId14"/>
    <p:sldId id="270" r:id="rId15"/>
    <p:sldId id="275" r:id="rId16"/>
    <p:sldId id="279" r:id="rId17"/>
    <p:sldId id="280" r:id="rId18"/>
    <p:sldId id="281" r:id="rId19"/>
    <p:sldId id="282" r:id="rId20"/>
    <p:sldId id="284" r:id="rId21"/>
    <p:sldId id="277" r:id="rId22"/>
    <p:sldId id="286" r:id="rId23"/>
    <p:sldId id="287" r:id="rId24"/>
    <p:sldId id="288" r:id="rId25"/>
    <p:sldId id="276" r:id="rId26"/>
    <p:sldId id="272" r:id="rId27"/>
    <p:sldId id="292" r:id="rId28"/>
    <p:sldId id="293" r:id="rId29"/>
    <p:sldId id="295" r:id="rId30"/>
    <p:sldId id="273" r:id="rId31"/>
    <p:sldId id="300" r:id="rId32"/>
    <p:sldId id="304" r:id="rId33"/>
    <p:sldId id="296" r:id="rId34"/>
    <p:sldId id="297" r:id="rId35"/>
    <p:sldId id="298" r:id="rId36"/>
    <p:sldId id="299" r:id="rId37"/>
    <p:sldId id="302" r:id="rId38"/>
    <p:sldId id="290" r:id="rId39"/>
    <p:sldId id="30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B698F1-520D-4E3F-9E0E-F6845EF981F2}" v="34" dt="2023-08-07T14:24:06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FA280-5D1F-A592-06BA-956CB37BC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F40270-C958-22F2-C570-91A08E999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D04CF-93D8-9489-BED9-5ACEECBC6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AD500-8DBD-30F0-2903-DC1C0981D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33B56-4C96-54CA-8E94-4F3A67743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476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626B-4AE0-34F5-52AE-9033B9EC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A8A87-A6F4-187D-8B36-11D23FBB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E5E1F-2ACC-C98B-4766-E90E9585F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B585D-181C-90DB-9A00-B406BF989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F165B-9B42-2AE8-8769-B9F70F5A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392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DB2F25-0B0D-2672-2CB8-09E2171FDF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72414-0C4C-D911-F179-72989AF02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9BC68-B7A3-D234-AE89-9CE6586CF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099F5-4CD4-BE93-0C3E-C8207EFD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5B615-EAD9-C26F-0CC5-1188F5AB5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247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E888-F394-1D79-40AF-40121A86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498A1-386F-B5A8-4242-C5BFBB9A3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5E9EC-6088-EE1B-85D4-D79C4248B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E77BC-678E-D510-C325-1F5BE0EF7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87DCD-3F88-4D0E-AE92-6B2D2C3F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730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DBA21-2DE0-76B4-D9C6-27915D40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E16D5-905E-A824-B25D-283212AD5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6476C-E536-42AD-D063-77BC84C79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46CB8-E341-9A12-C9DB-DF76A20AC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BA4B5-3D9D-778D-5A56-207296EE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979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E9817-2B49-A6E5-EC85-6D1234C8A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6956D-D4BA-C74C-2749-3096627BB7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0B48F-4209-F5F1-B174-447AC6493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BD098-E21A-BDC8-5CED-FA6FAE235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EB0896-4080-71CC-A96E-EB7A0F1E8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FE0DB-77DA-2254-22BF-F5AED9C8A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64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2AECC-36BD-1A6C-E10C-9EA9F12E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2B465-83B6-F82D-738B-513CE5AE0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F98FD-B3F8-4828-5A46-441CF3C05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97086-8E10-40C7-EDCE-F832311837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EBC9DA-F928-F181-881D-5A6E1477EE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B12B06-FE68-3776-A18B-E96041E0A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424587-88C7-C731-E82C-66078711E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A89154-236E-E42C-3733-22B38008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671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5C72D-9BB1-3D3D-2FD8-3354938F2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AE0F22-BF04-7CC1-33A4-025FB3637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6A3CB-FB05-E4C3-1101-F3A2D43F7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88CEE-E92F-E196-4658-0460CB34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613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812E13-CDD7-EC3D-73A2-55055BC63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075FD-D411-AF3E-C002-4B16EA09B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79734-8A3B-5BB9-97B7-F919967B9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059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C6F5-C9A8-1CE1-206D-48D257BC2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E99E6-6815-F967-B2AC-5459DB899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BAF9E-3766-0B49-F1B4-DAE0627B3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1124C-E232-9358-9BE2-1FBC53F3F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2927F-1160-49E4-F94B-D27F0AA7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B8560-8FA2-06DF-FB49-89D5AC079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410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8D72F-6F73-8AC7-85E1-FDACCA6C0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C171E8-F138-E39E-8A06-3584CF0D3B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FC0C0-4E82-B962-EE37-1F5F3C8F2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6E5F9-31DC-4EF9-F286-AD7484495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E62FD-10A2-5A28-F46D-8CAD95240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3B560-015D-AD36-AB88-B21212831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7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65F7FB-8D68-5FE7-12E7-4723AD3C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259018-8B15-4145-A0FB-DE285B3FD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7D93A-CF90-B6AB-9141-B99D3AE09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10AA5-6D43-4B17-B0AE-01220865B5BF}" type="datetimeFigureOut">
              <a:rPr lang="en-GB" smtClean="0"/>
              <a:t>09/08/2023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2F19B-1E8C-713D-161E-C5A8A7F38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FA25D-9175-F1CB-9413-303E37802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376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90607"/>
          </a:xfrm>
        </p:spPr>
        <p:txBody>
          <a:bodyPr>
            <a:normAutofit lnSpcReduction="10000"/>
          </a:bodyPr>
          <a:lstStyle/>
          <a:p>
            <a:r>
              <a:rPr lang="en-GB" sz="3200" b="1" i="1" dirty="0">
                <a:solidFill>
                  <a:srgbClr val="002060"/>
                </a:solidFill>
              </a:rPr>
              <a:t>Project update</a:t>
            </a:r>
          </a:p>
          <a:p>
            <a:r>
              <a:rPr lang="en-GB" sz="2800" dirty="0"/>
              <a:t>Week 3</a:t>
            </a:r>
          </a:p>
          <a:p>
            <a:endParaRPr lang="en-GB" sz="2800" dirty="0"/>
          </a:p>
          <a:p>
            <a:endParaRPr lang="en-GB" sz="2800" dirty="0"/>
          </a:p>
          <a:p>
            <a:pPr algn="r"/>
            <a:r>
              <a:rPr lang="en-GB" sz="1800" dirty="0"/>
              <a:t>09/08/2023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379001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1942C-0409-02E4-32B0-0173E173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ionisation on saturation</a:t>
            </a:r>
          </a:p>
        </p:txBody>
      </p:sp>
      <p:pic>
        <p:nvPicPr>
          <p:cNvPr id="3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3A33345-D69A-E088-21A2-C9F92A52E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0838"/>
            <a:ext cx="6279315" cy="4709487"/>
          </a:xfrm>
          <a:prstGeom prst="rect">
            <a:avLst/>
          </a:prstGeom>
        </p:spPr>
      </p:pic>
      <p:pic>
        <p:nvPicPr>
          <p:cNvPr id="11" name="Content Placeholder 10" descr="A graph of uv light&#10;&#10;Description automatically generated with medium confidence">
            <a:extLst>
              <a:ext uri="{FF2B5EF4-FFF2-40B4-BE49-F238E27FC236}">
                <a16:creationId xmlns:a16="http://schemas.microsoft.com/office/drawing/2014/main" id="{CFE79AA0-78D1-21F5-40F7-78117DAB5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73" y="1260839"/>
            <a:ext cx="6279314" cy="470948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4E184A-7E88-095D-1078-DA0146895CEB}"/>
              </a:ext>
            </a:extLst>
          </p:cNvPr>
          <p:cNvSpPr txBox="1"/>
          <p:nvPr/>
        </p:nvSpPr>
        <p:spPr>
          <a:xfrm>
            <a:off x="-41076" y="5744185"/>
            <a:ext cx="12673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Saturation sets in even when the ionisation response is turned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Without ionisation, peak energies and efficiencies are significantly higher; saturation pressure is largely unaffected</a:t>
            </a:r>
          </a:p>
        </p:txBody>
      </p:sp>
    </p:spTree>
    <p:extLst>
      <p:ext uri="{BB962C8B-B14F-4D97-AF65-F5344CB8AC3E}">
        <p14:creationId xmlns:p14="http://schemas.microsoft.com/office/powerpoint/2010/main" val="1750665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 descr="A graph of a graph showing the difference between uv and uv&#10;&#10;Description automatically generated">
            <a:extLst>
              <a:ext uri="{FF2B5EF4-FFF2-40B4-BE49-F238E27FC236}">
                <a16:creationId xmlns:a16="http://schemas.microsoft.com/office/drawing/2014/main" id="{3D7ED470-9C5C-89DA-094E-2D42131F7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103" y="1286558"/>
            <a:ext cx="6165575" cy="4624181"/>
          </a:xfrm>
        </p:spPr>
      </p:pic>
      <p:pic>
        <p:nvPicPr>
          <p:cNvPr id="9" name="Picture 8" descr="A graph of a graph showing the difference between uv and uv&#10;&#10;Description automatically generated">
            <a:extLst>
              <a:ext uri="{FF2B5EF4-FFF2-40B4-BE49-F238E27FC236}">
                <a16:creationId xmlns:a16="http://schemas.microsoft.com/office/drawing/2014/main" id="{3D1C8291-47F1-961E-0D09-C4C9C654A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5" y="1391646"/>
            <a:ext cx="6203780" cy="46528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01942C-0409-02E4-32B0-0173E173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ionisation on saturation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4E184A-7E88-095D-1078-DA0146895CEB}"/>
              </a:ext>
            </a:extLst>
          </p:cNvPr>
          <p:cNvSpPr txBox="1"/>
          <p:nvPr/>
        </p:nvSpPr>
        <p:spPr>
          <a:xfrm>
            <a:off x="838200" y="5910739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Is there also a threshold UV energy value without ionisation? Does efficiency eventually decrease with beam power?</a:t>
            </a:r>
          </a:p>
          <a:p>
            <a:pPr lvl="1"/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58816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uv energized&#10;&#10;Description automatically generated">
            <a:extLst>
              <a:ext uri="{FF2B5EF4-FFF2-40B4-BE49-F238E27FC236}">
                <a16:creationId xmlns:a16="http://schemas.microsoft.com/office/drawing/2014/main" id="{06BA823E-777C-93D3-DF3B-995CC5727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2" y="1300458"/>
            <a:ext cx="6351638" cy="47637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E2F17A-4DAE-CC1B-CE5E-1C828527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CEO phase on saturation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40A19-EE62-6852-A037-67A462F207CD}"/>
              </a:ext>
            </a:extLst>
          </p:cNvPr>
          <p:cNvSpPr txBox="1"/>
          <p:nvPr/>
        </p:nvSpPr>
        <p:spPr>
          <a:xfrm>
            <a:off x="476865" y="5927811"/>
            <a:ext cx="11433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Negligible sinusoidal variation of peak UV energy/peak THG efficiency with CEO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Note: only tested for 150mW Argon</a:t>
            </a:r>
            <a:r>
              <a:rPr lang="en-GB" sz="24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3" name="Picture 2" descr="A graph of a uv energy&#10;&#10;Description automatically generated with medium confidence">
            <a:extLst>
              <a:ext uri="{FF2B5EF4-FFF2-40B4-BE49-F238E27FC236}">
                <a16:creationId xmlns:a16="http://schemas.microsoft.com/office/drawing/2014/main" id="{DC8632AA-CEB9-D743-8781-2A95BAFF9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4914"/>
            <a:ext cx="6099756" cy="457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17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55CC-4497-0A46-D7AE-C8C1FB53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Summary: saturation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9A692-F112-C969-44FC-8B341CF39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5191431"/>
          </a:xfrm>
        </p:spPr>
        <p:txBody>
          <a:bodyPr>
            <a:normAutofit/>
          </a:bodyPr>
          <a:lstStyle/>
          <a:p>
            <a:r>
              <a:rPr lang="en-GB" dirty="0"/>
              <a:t>Saturation occurs at significantly higher energies and pressures than in the experimental data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Can the pressure discrepancy be explained by the pressure measurement having been taken outside the cell?</a:t>
            </a:r>
          </a:p>
          <a:p>
            <a:r>
              <a:rPr lang="en-GB" dirty="0"/>
              <a:t>Saturation is correlated to input beam power: at higher beam powers it sets in at lower pressures, though at larger peak UV energies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What is the physical reason for the apparent threshold on peak UV energies and the decrease in efficiency? </a:t>
            </a:r>
          </a:p>
          <a:p>
            <a:r>
              <a:rPr lang="en-GB" dirty="0"/>
              <a:t>Ionisation is not necessary for saturation but does enhance it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Is there a threshold peak UV energy and decrease in efficiency without ionisation? </a:t>
            </a:r>
            <a:endParaRPr lang="en-GB" dirty="0"/>
          </a:p>
          <a:p>
            <a:r>
              <a:rPr lang="en-GB" dirty="0"/>
              <a:t>CEO phase has a mostly negligible effect on saturation</a:t>
            </a:r>
            <a:endParaRPr lang="en-GB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927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509FE9-F7BC-715D-3B74-F8B38AA4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II. SPECTRAL PROFILE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EB5AF-C1EC-F3B4-12F6-6D5CF995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100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BD737F69-A263-1B70-05D4-1CA06F611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574" y="178068"/>
            <a:ext cx="6774426" cy="677442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34BD59-5CC9-38E1-436E-9C4D4490D3D2}"/>
              </a:ext>
            </a:extLst>
          </p:cNvPr>
          <p:cNvSpPr txBox="1"/>
          <p:nvPr/>
        </p:nvSpPr>
        <p:spPr>
          <a:xfrm>
            <a:off x="658761" y="1691561"/>
            <a:ext cx="44146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At pressures beyond the saturation pressure, “spectral breakdown” can be observed experimentally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This involves a decrease in the 266nm TH peak and the appearance of new  spectral peaks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These effects were reproduced by the simulations but, again, at much higher pressures</a:t>
            </a:r>
            <a:endParaRPr lang="en-GB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899A9-0D9B-3EFF-6420-DE4A823A5E7D}"/>
              </a:ext>
            </a:extLst>
          </p:cNvPr>
          <p:cNvSpPr txBox="1"/>
          <p:nvPr/>
        </p:nvSpPr>
        <p:spPr>
          <a:xfrm>
            <a:off x="7069393" y="526461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Measured  Argon spectrum at 300mW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84AD98-9703-0C6F-A0AA-781D6513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“Spectral breakdown”</a:t>
            </a:r>
          </a:p>
        </p:txBody>
      </p:sp>
    </p:spTree>
    <p:extLst>
      <p:ext uri="{BB962C8B-B14F-4D97-AF65-F5344CB8AC3E}">
        <p14:creationId xmlns:p14="http://schemas.microsoft.com/office/powerpoint/2010/main" val="747245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80340D1C-1873-C4E9-229E-4712077D1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23" y="1233545"/>
            <a:ext cx="6437389" cy="482804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4B8CB0-9103-99A7-B1A4-163A1A4E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spectral profile (</a:t>
            </a:r>
            <a:r>
              <a:rPr lang="en-GB" b="1" dirty="0" err="1">
                <a:solidFill>
                  <a:srgbClr val="002060"/>
                </a:solidFill>
              </a:rPr>
              <a:t>Ar</a:t>
            </a:r>
            <a:r>
              <a:rPr lang="en-GB" b="1" dirty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7" name="Picture 6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50D777D3-451E-8577-812F-58E8F805E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16" y="1369053"/>
            <a:ext cx="6437389" cy="48280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81A275-40D9-5311-2B53-1AAA284CCF78}"/>
              </a:ext>
            </a:extLst>
          </p:cNvPr>
          <p:cNvSpPr txBox="1"/>
          <p:nvPr/>
        </p:nvSpPr>
        <p:spPr>
          <a:xfrm>
            <a:off x="2834148" y="6326851"/>
            <a:ext cx="7853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Low power (</a:t>
            </a:r>
            <a:r>
              <a:rPr lang="en-GB" sz="2400" b="1" dirty="0" err="1">
                <a:solidFill>
                  <a:srgbClr val="002060"/>
                </a:solidFill>
              </a:rPr>
              <a:t>Ar</a:t>
            </a:r>
            <a:r>
              <a:rPr lang="en-GB" sz="2400" b="1" dirty="0">
                <a:solidFill>
                  <a:srgbClr val="002060"/>
                </a:solidFill>
              </a:rPr>
              <a:t>): </a:t>
            </a:r>
            <a:r>
              <a:rPr lang="en-GB" sz="2400" dirty="0"/>
              <a:t>blueshift with peak at 250nm </a:t>
            </a:r>
            <a:endParaRPr lang="en-GB" sz="2400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2817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4B8CB0-9103-99A7-B1A4-163A1A4E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spectral profile (</a:t>
            </a:r>
            <a:r>
              <a:rPr lang="en-GB" b="1" dirty="0" err="1">
                <a:solidFill>
                  <a:srgbClr val="002060"/>
                </a:solidFill>
              </a:rPr>
              <a:t>Ar</a:t>
            </a:r>
            <a:r>
              <a:rPr lang="en-GB" b="1" dirty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3" name="Picture 2" descr="A graph of a graph showing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68A5DF5C-5DF0-F3C2-7AEE-8E32D5712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928" y="1427933"/>
            <a:ext cx="6437389" cy="4828042"/>
          </a:xfrm>
          <a:prstGeom prst="rect">
            <a:avLst/>
          </a:prstGeom>
        </p:spPr>
      </p:pic>
      <p:pic>
        <p:nvPicPr>
          <p:cNvPr id="8" name="Picture 7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C8341195-1142-7898-A979-202E0786F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27933"/>
            <a:ext cx="6437389" cy="4828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A4992-A89D-E943-FE9E-2D59CC53F914}"/>
              </a:ext>
            </a:extLst>
          </p:cNvPr>
          <p:cNvSpPr txBox="1"/>
          <p:nvPr/>
        </p:nvSpPr>
        <p:spPr>
          <a:xfrm>
            <a:off x="2332703" y="6326851"/>
            <a:ext cx="7853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Medium power (</a:t>
            </a:r>
            <a:r>
              <a:rPr lang="en-GB" sz="2400" b="1" dirty="0" err="1">
                <a:solidFill>
                  <a:srgbClr val="002060"/>
                </a:solidFill>
              </a:rPr>
              <a:t>Ar</a:t>
            </a:r>
            <a:r>
              <a:rPr lang="en-GB" sz="2400" b="1" dirty="0">
                <a:solidFill>
                  <a:srgbClr val="002060"/>
                </a:solidFill>
              </a:rPr>
              <a:t>): </a:t>
            </a:r>
            <a:r>
              <a:rPr lang="en-GB" sz="2400" dirty="0"/>
              <a:t>additional peaks at 230nm and 290nm</a:t>
            </a:r>
            <a:endParaRPr lang="en-GB" sz="2400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7220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4B8CB0-9103-99A7-B1A4-163A1A4E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spectral profile (</a:t>
            </a:r>
            <a:r>
              <a:rPr lang="en-GB" b="1" dirty="0" err="1">
                <a:solidFill>
                  <a:srgbClr val="002060"/>
                </a:solidFill>
              </a:rPr>
              <a:t>Ar</a:t>
            </a:r>
            <a:r>
              <a:rPr lang="en-GB" b="1" dirty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3" name="Picture 2" descr="A graph of a graph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4BDD426F-DFD5-8266-6D96-66A5B2A5D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563"/>
            <a:ext cx="6437389" cy="4828042"/>
          </a:xfrm>
          <a:prstGeom prst="rect">
            <a:avLst/>
          </a:prstGeom>
        </p:spPr>
      </p:pic>
      <p:pic>
        <p:nvPicPr>
          <p:cNvPr id="8" name="Picture 7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7886B77F-F09B-E0BF-A08F-4F835C31D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598" y="1350563"/>
            <a:ext cx="6437389" cy="4828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AABF8-FABC-148B-54AD-54995E1A714D}"/>
              </a:ext>
            </a:extLst>
          </p:cNvPr>
          <p:cNvSpPr txBox="1"/>
          <p:nvPr/>
        </p:nvSpPr>
        <p:spPr>
          <a:xfrm>
            <a:off x="1330760" y="6281282"/>
            <a:ext cx="102132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High power (</a:t>
            </a:r>
            <a:r>
              <a:rPr lang="en-GB" sz="2400" b="1" dirty="0" err="1">
                <a:solidFill>
                  <a:srgbClr val="002060"/>
                </a:solidFill>
              </a:rPr>
              <a:t>Ar</a:t>
            </a:r>
            <a:r>
              <a:rPr lang="en-GB" sz="2400" b="1" dirty="0">
                <a:solidFill>
                  <a:srgbClr val="002060"/>
                </a:solidFill>
              </a:rPr>
              <a:t>): </a:t>
            </a:r>
            <a:r>
              <a:rPr lang="en-GB" sz="2400" dirty="0"/>
              <a:t>prominent peaks at 240nm; indication of sub-200nm peak</a:t>
            </a:r>
            <a:endParaRPr lang="en-GB" sz="2400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3929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4B8CB0-9103-99A7-B1A4-163A1A4E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spectral profile (Ne)</a:t>
            </a:r>
          </a:p>
        </p:txBody>
      </p:sp>
      <p:pic>
        <p:nvPicPr>
          <p:cNvPr id="3" name="Picture 2" descr="A diagram of a uv spectrum&#10;&#10;Description automatically generated">
            <a:extLst>
              <a:ext uri="{FF2B5EF4-FFF2-40B4-BE49-F238E27FC236}">
                <a16:creationId xmlns:a16="http://schemas.microsoft.com/office/drawing/2014/main" id="{7FCC9605-ADF7-7662-B37F-7A76E6409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36" y="1329612"/>
            <a:ext cx="6437389" cy="4828042"/>
          </a:xfrm>
          <a:prstGeom prst="rect">
            <a:avLst/>
          </a:prstGeom>
        </p:spPr>
      </p:pic>
      <p:pic>
        <p:nvPicPr>
          <p:cNvPr id="8" name="Picture 7" descr="A graph of a uv spectrum&#10;&#10;Description automatically generated">
            <a:extLst>
              <a:ext uri="{FF2B5EF4-FFF2-40B4-BE49-F238E27FC236}">
                <a16:creationId xmlns:a16="http://schemas.microsoft.com/office/drawing/2014/main" id="{F6D1548C-4757-AA88-DF0D-F97290E1A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437" y="1329612"/>
            <a:ext cx="6437389" cy="4828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F8BEE0-CF5A-D87E-6B95-FAD545775AFC}"/>
              </a:ext>
            </a:extLst>
          </p:cNvPr>
          <p:cNvSpPr txBox="1"/>
          <p:nvPr/>
        </p:nvSpPr>
        <p:spPr>
          <a:xfrm>
            <a:off x="2834148" y="6326851"/>
            <a:ext cx="7853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Low power (Ne): </a:t>
            </a:r>
            <a:r>
              <a:rPr lang="en-GB" sz="2400" dirty="0"/>
              <a:t>redshift with peak at 290nm </a:t>
            </a:r>
            <a:endParaRPr lang="en-GB" sz="2400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794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539F-B78E-31DA-EAA8-81990A28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FA12C-DF9E-A686-3338-D5442484D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Since last week, over 30 different pressure scans were simulated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The following parameters were varied in the process: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Pressure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Input beam power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CEO phase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Ionisation (on/off)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Gas (Argon/Neon)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The raw data is available on </a:t>
            </a:r>
            <a:r>
              <a:rPr lang="en-GB" i="1" dirty="0" err="1"/>
              <a:t>Sync&amp;Share</a:t>
            </a:r>
            <a:endParaRPr lang="en-GB" i="1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937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4B8CB0-9103-99A7-B1A4-163A1A4E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spectral profile (Ne)</a:t>
            </a:r>
          </a:p>
        </p:txBody>
      </p:sp>
      <p:pic>
        <p:nvPicPr>
          <p:cNvPr id="3" name="Picture 2" descr="A graph of a graph of uv&#10;&#10;Description automatically generated with medium confidence">
            <a:extLst>
              <a:ext uri="{FF2B5EF4-FFF2-40B4-BE49-F238E27FC236}">
                <a16:creationId xmlns:a16="http://schemas.microsoft.com/office/drawing/2014/main" id="{D78D5D61-95F9-AE5A-1ABC-BD970E9EB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789" y="1260898"/>
            <a:ext cx="6437389" cy="4828042"/>
          </a:xfrm>
          <a:prstGeom prst="rect">
            <a:avLst/>
          </a:prstGeom>
        </p:spPr>
      </p:pic>
      <p:pic>
        <p:nvPicPr>
          <p:cNvPr id="8" name="Picture 7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C12A79EF-C57E-CC62-DA8B-EB09D1A9A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77" y="1260898"/>
            <a:ext cx="6437389" cy="4828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A27CBA-D9C7-E48B-E0AC-33DC8C321B2B}"/>
              </a:ext>
            </a:extLst>
          </p:cNvPr>
          <p:cNvSpPr txBox="1"/>
          <p:nvPr/>
        </p:nvSpPr>
        <p:spPr>
          <a:xfrm>
            <a:off x="1622323" y="6246049"/>
            <a:ext cx="10038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High power (Ne): </a:t>
            </a:r>
            <a:r>
              <a:rPr lang="en-GB" sz="2400" dirty="0"/>
              <a:t>prominent peak at 250nm; indication of sub-200nm peak</a:t>
            </a:r>
            <a:endParaRPr lang="en-GB" sz="2400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3145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264047B-4E5B-B8A4-8BB2-378A6027B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85451"/>
            <a:ext cx="5778005" cy="433350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98F7A1-6AC3-3234-03D5-F919EA0EF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CEO phase on spectral peaks</a:t>
            </a:r>
          </a:p>
        </p:txBody>
      </p:sp>
      <p:pic>
        <p:nvPicPr>
          <p:cNvPr id="13" name="Picture 12" descr="A graph of different colors&#10;&#10;Description automatically generated">
            <a:extLst>
              <a:ext uri="{FF2B5EF4-FFF2-40B4-BE49-F238E27FC236}">
                <a16:creationId xmlns:a16="http://schemas.microsoft.com/office/drawing/2014/main" id="{580EA44A-A6B2-8074-CF1E-86B3F0BDF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5451"/>
            <a:ext cx="5840356" cy="4376479"/>
          </a:xfrm>
          <a:prstGeom prst="rect">
            <a:avLst/>
          </a:prstGeom>
        </p:spPr>
      </p:pic>
      <p:sp>
        <p:nvSpPr>
          <p:cNvPr id="14" name="Arrow: Left 13">
            <a:extLst>
              <a:ext uri="{FF2B5EF4-FFF2-40B4-BE49-F238E27FC236}">
                <a16:creationId xmlns:a16="http://schemas.microsoft.com/office/drawing/2014/main" id="{450D6D99-53D1-2DFF-996B-E92401589736}"/>
              </a:ext>
            </a:extLst>
          </p:cNvPr>
          <p:cNvSpPr/>
          <p:nvPr/>
        </p:nvSpPr>
        <p:spPr>
          <a:xfrm rot="17603935">
            <a:off x="2903376" y="2728857"/>
            <a:ext cx="853807" cy="21203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227D110D-BF43-A3DA-C268-FCEB4A2DEEDD}"/>
              </a:ext>
            </a:extLst>
          </p:cNvPr>
          <p:cNvSpPr/>
          <p:nvPr/>
        </p:nvSpPr>
        <p:spPr>
          <a:xfrm rot="12948969">
            <a:off x="1192410" y="2330346"/>
            <a:ext cx="854546" cy="19439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B7F4F-C727-C1C3-7720-78429935D1A6}"/>
              </a:ext>
            </a:extLst>
          </p:cNvPr>
          <p:cNvSpPr txBox="1"/>
          <p:nvPr/>
        </p:nvSpPr>
        <p:spPr>
          <a:xfrm>
            <a:off x="265471" y="5900513"/>
            <a:ext cx="118380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CEO phase seems to have an impact on the spectral profile: </a:t>
            </a:r>
            <a:r>
              <a:rPr lang="en-GB" sz="2400" i="1" dirty="0">
                <a:solidFill>
                  <a:srgbClr val="002060"/>
                </a:solidFill>
              </a:rPr>
              <a:t>no effect on overall shape but individual peaks are different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9673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ray spectrum&#10;&#10;Description automatically generated with medium confidence">
            <a:extLst>
              <a:ext uri="{FF2B5EF4-FFF2-40B4-BE49-F238E27FC236}">
                <a16:creationId xmlns:a16="http://schemas.microsoft.com/office/drawing/2014/main" id="{3BB13F89-8E08-1FC3-EF51-308D2BA34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348" y="1212843"/>
            <a:ext cx="6230912" cy="4673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D3CED9-5DCB-219E-EAE6-ABC2F0F9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ionisation on spectral profile</a:t>
            </a:r>
          </a:p>
        </p:txBody>
      </p:sp>
      <p:pic>
        <p:nvPicPr>
          <p:cNvPr id="5" name="Content Placeholder 4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F1DED1A5-FB6E-8EE5-F7C8-1DC43B871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337"/>
            <a:ext cx="6008260" cy="450619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E1388D-5E21-DD12-6A97-FDD7DE35BCDF}"/>
              </a:ext>
            </a:extLst>
          </p:cNvPr>
          <p:cNvSpPr txBox="1"/>
          <p:nvPr/>
        </p:nvSpPr>
        <p:spPr>
          <a:xfrm>
            <a:off x="3365090" y="252689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 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137B7-AC33-0F6B-FF34-A797A39FD694}"/>
              </a:ext>
            </a:extLst>
          </p:cNvPr>
          <p:cNvSpPr txBox="1"/>
          <p:nvPr/>
        </p:nvSpPr>
        <p:spPr>
          <a:xfrm>
            <a:off x="9293069" y="2538406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EB14B-5A65-1F7E-AA0A-0477CCE122D9}"/>
              </a:ext>
            </a:extLst>
          </p:cNvPr>
          <p:cNvSpPr txBox="1"/>
          <p:nvPr/>
        </p:nvSpPr>
        <p:spPr>
          <a:xfrm>
            <a:off x="1160207" y="5983566"/>
            <a:ext cx="109440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Low power (</a:t>
            </a:r>
            <a:r>
              <a:rPr lang="en-GB" sz="2400" b="1" dirty="0" err="1">
                <a:solidFill>
                  <a:srgbClr val="002060"/>
                </a:solidFill>
              </a:rPr>
              <a:t>Ar</a:t>
            </a:r>
            <a:r>
              <a:rPr lang="en-GB" sz="2400" b="1" dirty="0">
                <a:solidFill>
                  <a:srgbClr val="002060"/>
                </a:solidFill>
              </a:rPr>
              <a:t>): </a:t>
            </a:r>
            <a:r>
              <a:rPr lang="en-GB" sz="2400" dirty="0"/>
              <a:t>ionisation suppresses THG and the 230nm peak at high pressures </a:t>
            </a:r>
            <a:endParaRPr lang="en-GB" sz="2400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314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8DB0F67-D98E-A6AE-B833-C8220FCEA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385" y="1206061"/>
            <a:ext cx="6286228" cy="471467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D3CED9-5DCB-219E-EAE6-ABC2F0F9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ionisation on spectral profile</a:t>
            </a:r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89BA5C5-45B9-7708-5011-DD99BEA17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9510"/>
            <a:ext cx="6286228" cy="47146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8927EB-B999-1174-5452-E32D35B77B07}"/>
              </a:ext>
            </a:extLst>
          </p:cNvPr>
          <p:cNvSpPr txBox="1"/>
          <p:nvPr/>
        </p:nvSpPr>
        <p:spPr>
          <a:xfrm>
            <a:off x="1150373" y="5968421"/>
            <a:ext cx="100977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Medium power (</a:t>
            </a:r>
            <a:r>
              <a:rPr lang="en-GB" sz="2400" b="1" dirty="0" err="1">
                <a:solidFill>
                  <a:srgbClr val="002060"/>
                </a:solidFill>
              </a:rPr>
              <a:t>Ar</a:t>
            </a:r>
            <a:r>
              <a:rPr lang="en-GB" sz="2400" b="1" dirty="0">
                <a:solidFill>
                  <a:srgbClr val="002060"/>
                </a:solidFill>
              </a:rPr>
              <a:t>): </a:t>
            </a:r>
            <a:r>
              <a:rPr lang="en-GB" sz="2400" dirty="0"/>
              <a:t>ionisation significantly suppresses high-pressure peaks at 210nm and 300nm </a:t>
            </a:r>
            <a:endParaRPr lang="en-GB" sz="2400" b="1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7FB68-6A2E-243E-7F6F-C2326E21E6D2}"/>
              </a:ext>
            </a:extLst>
          </p:cNvPr>
          <p:cNvSpPr txBox="1"/>
          <p:nvPr/>
        </p:nvSpPr>
        <p:spPr>
          <a:xfrm>
            <a:off x="1605116" y="222209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 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A62E7-9E64-6917-7016-272C9BC0DFE4}"/>
              </a:ext>
            </a:extLst>
          </p:cNvPr>
          <p:cNvSpPr txBox="1"/>
          <p:nvPr/>
        </p:nvSpPr>
        <p:spPr>
          <a:xfrm>
            <a:off x="7466336" y="222209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ion.</a:t>
            </a:r>
          </a:p>
        </p:txBody>
      </p:sp>
    </p:spTree>
    <p:extLst>
      <p:ext uri="{BB962C8B-B14F-4D97-AF65-F5344CB8AC3E}">
        <p14:creationId xmlns:p14="http://schemas.microsoft.com/office/powerpoint/2010/main" val="169008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CED9-5DCB-219E-EAE6-ABC2F0F9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ionisation on spectral profile</a:t>
            </a:r>
          </a:p>
        </p:txBody>
      </p:sp>
      <p:pic>
        <p:nvPicPr>
          <p:cNvPr id="8" name="Content Placeholder 7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7870BBD1-5180-3F9B-444D-2B0E1C4BC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14" y="1186528"/>
            <a:ext cx="6119586" cy="4589690"/>
          </a:xfr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FC55E6B-1235-7D8B-97E0-9852B58B0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57" y="1366683"/>
            <a:ext cx="5879380" cy="4409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440871-1D14-C901-2DD7-9CF2D89AF808}"/>
              </a:ext>
            </a:extLst>
          </p:cNvPr>
          <p:cNvSpPr txBox="1"/>
          <p:nvPr/>
        </p:nvSpPr>
        <p:spPr>
          <a:xfrm>
            <a:off x="1150373" y="5938877"/>
            <a:ext cx="108744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High power (</a:t>
            </a:r>
            <a:r>
              <a:rPr lang="en-GB" sz="2400" b="1" dirty="0" err="1">
                <a:solidFill>
                  <a:srgbClr val="002060"/>
                </a:solidFill>
              </a:rPr>
              <a:t>Ar</a:t>
            </a:r>
            <a:r>
              <a:rPr lang="en-GB" sz="2400" b="1" dirty="0">
                <a:solidFill>
                  <a:srgbClr val="002060"/>
                </a:solidFill>
              </a:rPr>
              <a:t>): </a:t>
            </a:r>
            <a:r>
              <a:rPr lang="en-GB" sz="2400" dirty="0"/>
              <a:t>very significant peaks at 210nm (additionally: 250nm, 330nm)</a:t>
            </a:r>
            <a:endParaRPr lang="en-GB" sz="2400" i="1" dirty="0"/>
          </a:p>
          <a:p>
            <a:r>
              <a:rPr lang="en-GB" sz="2400" i="1" dirty="0"/>
              <a:t>Note: the simulations with ionisation break down at 1.5 bar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52909C-7AF8-4592-035F-612A8086D0E0}"/>
              </a:ext>
            </a:extLst>
          </p:cNvPr>
          <p:cNvSpPr/>
          <p:nvPr/>
        </p:nvSpPr>
        <p:spPr>
          <a:xfrm>
            <a:off x="10668000" y="4227871"/>
            <a:ext cx="953729" cy="26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7A7761-A77C-755B-2438-63A3A4BD3AEC}"/>
              </a:ext>
            </a:extLst>
          </p:cNvPr>
          <p:cNvSpPr/>
          <p:nvPr/>
        </p:nvSpPr>
        <p:spPr>
          <a:xfrm>
            <a:off x="4700814" y="4380271"/>
            <a:ext cx="953729" cy="26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7A57B5-F9CF-968E-B68A-D81C37220458}"/>
              </a:ext>
            </a:extLst>
          </p:cNvPr>
          <p:cNvSpPr txBox="1"/>
          <p:nvPr/>
        </p:nvSpPr>
        <p:spPr>
          <a:xfrm>
            <a:off x="3473245" y="2192594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 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A8D6B-0319-098C-950F-1968D6846E91}"/>
              </a:ext>
            </a:extLst>
          </p:cNvPr>
          <p:cNvSpPr txBox="1"/>
          <p:nvPr/>
        </p:nvSpPr>
        <p:spPr>
          <a:xfrm>
            <a:off x="9225802" y="2192594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ion.</a:t>
            </a:r>
          </a:p>
        </p:txBody>
      </p:sp>
    </p:spTree>
    <p:extLst>
      <p:ext uri="{BB962C8B-B14F-4D97-AF65-F5344CB8AC3E}">
        <p14:creationId xmlns:p14="http://schemas.microsoft.com/office/powerpoint/2010/main" val="2581824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A07D-E855-82A8-FA4A-C9502EE4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Summary: spectral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EA030-F90C-8965-7811-AB88A3D6A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UV spectra are affected by “spectral breakdown” for most combinations of parameters  at pressures exceeding the saturation pressure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i="1" dirty="0">
                <a:solidFill>
                  <a:srgbClr val="002060"/>
                </a:solidFill>
              </a:rPr>
              <a:t>Can the additional/vanishing spectral peaks be related to any known spectral lines or energy levels?</a:t>
            </a:r>
          </a:p>
          <a:p>
            <a:r>
              <a:rPr lang="en-GB" sz="2400" dirty="0"/>
              <a:t>Ionisation seems to have a significant effect in suppressing spectral breakdown</a:t>
            </a:r>
          </a:p>
          <a:p>
            <a:r>
              <a:rPr lang="en-GB" sz="2400" dirty="0"/>
              <a:t>There is no clear relationship between beam power and spectral profile at high pressures</a:t>
            </a:r>
          </a:p>
          <a:p>
            <a:r>
              <a:rPr lang="en-GB" sz="2400" dirty="0"/>
              <a:t>The CEO phase seems to affect the presence of certain spectral peaks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Is this in contradiction to it being largely inconsequential for saturation?</a:t>
            </a:r>
          </a:p>
          <a:p>
            <a:r>
              <a:rPr lang="en-GB" sz="2400" dirty="0"/>
              <a:t>Note: most of the above has been considered in isolation, with no cross-checking of parameter influences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44041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509FE9-F7BC-715D-3B74-F8B38AA4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III. BEAM PROFILE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EB5AF-C1EC-F3B4-12F6-6D5CF995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541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F0C34D-42DD-3F72-55FC-AD766DC7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Beam profile at low power (75mW Argon)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1C746-E02C-3D1A-64F1-AECD62F8BA46}"/>
              </a:ext>
            </a:extLst>
          </p:cNvPr>
          <p:cNvSpPr txBox="1"/>
          <p:nvPr/>
        </p:nvSpPr>
        <p:spPr>
          <a:xfrm>
            <a:off x="7322997" y="6069201"/>
            <a:ext cx="367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Beyond saturation pressure (4.8 bar)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C138B9-3AB6-5A8B-7768-C56ACA8B4AE6}"/>
              </a:ext>
            </a:extLst>
          </p:cNvPr>
          <p:cNvSpPr txBox="1"/>
          <p:nvPr/>
        </p:nvSpPr>
        <p:spPr>
          <a:xfrm>
            <a:off x="1327354" y="6069201"/>
            <a:ext cx="316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At saturation pressure (2.2 bar)</a:t>
            </a:r>
          </a:p>
        </p:txBody>
      </p:sp>
      <p:pic>
        <p:nvPicPr>
          <p:cNvPr id="9" name="Picture 8" descr="A graph of a number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3F985C18-23A6-9B60-8637-74243ED06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23419"/>
            <a:ext cx="6312310" cy="4734233"/>
          </a:xfrm>
          <a:prstGeom prst="rect">
            <a:avLst/>
          </a:prstGeom>
        </p:spPr>
      </p:pic>
      <p:pic>
        <p:nvPicPr>
          <p:cNvPr id="11" name="Picture 10" descr="A graph of a number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3D8B6163-55D6-9C39-E3FB-574BBB1BE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55" y="1541403"/>
            <a:ext cx="6146674" cy="46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9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F0C34D-42DD-3F72-55FC-AD766DC7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31013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Beam profile at medium power (150 </a:t>
            </a:r>
            <a:r>
              <a:rPr lang="en-GB" b="1" dirty="0" err="1">
                <a:solidFill>
                  <a:srgbClr val="002060"/>
                </a:solidFill>
              </a:rPr>
              <a:t>mW</a:t>
            </a:r>
            <a:r>
              <a:rPr lang="en-GB" b="1" dirty="0">
                <a:solidFill>
                  <a:srgbClr val="002060"/>
                </a:solidFill>
              </a:rPr>
              <a:t> Argon)</a:t>
            </a:r>
          </a:p>
        </p:txBody>
      </p:sp>
      <p:pic>
        <p:nvPicPr>
          <p:cNvPr id="3" name="Content Placeholder 2" descr="A group of graphs showing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60130739-53FD-BE83-1268-4D43FB9BA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4" y="1374303"/>
            <a:ext cx="6066504" cy="4549879"/>
          </a:xfrm>
        </p:spPr>
      </p:pic>
      <p:pic>
        <p:nvPicPr>
          <p:cNvPr id="7" name="Picture 6" descr="A group of images of a graph&#10;&#10;Description automatically generated with medium confidence">
            <a:extLst>
              <a:ext uri="{FF2B5EF4-FFF2-40B4-BE49-F238E27FC236}">
                <a16:creationId xmlns:a16="http://schemas.microsoft.com/office/drawing/2014/main" id="{31CDFA76-14F2-F775-234D-117D95257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723" y="1249081"/>
            <a:ext cx="6400238" cy="48001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2A05C3-8241-6606-28FE-8C433B5E8DD5}"/>
              </a:ext>
            </a:extLst>
          </p:cNvPr>
          <p:cNvSpPr txBox="1"/>
          <p:nvPr/>
        </p:nvSpPr>
        <p:spPr>
          <a:xfrm>
            <a:off x="1327354" y="6069201"/>
            <a:ext cx="316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At saturation pressure (1.7 bar)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5E658-85C2-181A-3CDD-D43D34B1C348}"/>
              </a:ext>
            </a:extLst>
          </p:cNvPr>
          <p:cNvSpPr txBox="1"/>
          <p:nvPr/>
        </p:nvSpPr>
        <p:spPr>
          <a:xfrm>
            <a:off x="7322997" y="6069201"/>
            <a:ext cx="367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Beyond saturation pressure (5.0 bar)</a:t>
            </a:r>
          </a:p>
        </p:txBody>
      </p:sp>
    </p:spTree>
    <p:extLst>
      <p:ext uri="{BB962C8B-B14F-4D97-AF65-F5344CB8AC3E}">
        <p14:creationId xmlns:p14="http://schemas.microsoft.com/office/powerpoint/2010/main" val="683816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F0C34D-42DD-3F72-55FC-AD766DC7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Summary: beam profile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EA0DE0-277C-10BA-7985-82822B98E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At the saturation pressure, the UV intensity peaks at the cell output </a:t>
            </a:r>
          </a:p>
          <a:p>
            <a:r>
              <a:rPr lang="en-GB" dirty="0"/>
              <a:t>Beyond saturation, the UV intensity reaches a maximum within the cell and then decreases at the output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sz="2800" i="1" dirty="0">
                <a:solidFill>
                  <a:srgbClr val="002060"/>
                </a:solidFill>
              </a:rPr>
              <a:t>Related to coherence length/phase matching considerations?</a:t>
            </a:r>
          </a:p>
          <a:p>
            <a:endParaRPr lang="en-GB" dirty="0"/>
          </a:p>
          <a:p>
            <a:r>
              <a:rPr lang="en-GB" i="1" dirty="0">
                <a:solidFill>
                  <a:srgbClr val="002060"/>
                </a:solidFill>
              </a:rPr>
              <a:t>Other nonlinear effects appear to take over, resulting in a “broken down” output spectrum?</a:t>
            </a:r>
          </a:p>
          <a:p>
            <a:endParaRPr lang="en-GB" dirty="0"/>
          </a:p>
        </p:txBody>
      </p:sp>
      <p:pic>
        <p:nvPicPr>
          <p:cNvPr id="7" name="Picture 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420D874-3719-1EA1-2660-0A54E1D9A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21456"/>
            <a:ext cx="6437389" cy="4828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9C3C02-93AD-D3BA-B93B-12A5E391158A}"/>
              </a:ext>
            </a:extLst>
          </p:cNvPr>
          <p:cNvSpPr txBox="1"/>
          <p:nvPr/>
        </p:nvSpPr>
        <p:spPr>
          <a:xfrm>
            <a:off x="7952261" y="6061990"/>
            <a:ext cx="3671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150mW Argon</a:t>
            </a:r>
          </a:p>
          <a:p>
            <a:r>
              <a:rPr lang="en-GB" b="1" dirty="0"/>
              <a:t>Beyond saturation pressure (5.0 bar)</a:t>
            </a:r>
          </a:p>
        </p:txBody>
      </p:sp>
    </p:spTree>
    <p:extLst>
      <p:ext uri="{BB962C8B-B14F-4D97-AF65-F5344CB8AC3E}">
        <p14:creationId xmlns:p14="http://schemas.microsoft.com/office/powerpoint/2010/main" val="2816560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46A4A-3CB3-7D30-3F31-85DE5FDC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AB9CE-1DDF-54D7-FD1D-6635B1782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The resulting  data has been analysed with respect to three main effects:</a:t>
            </a:r>
          </a:p>
          <a:p>
            <a:pPr marL="1028700" lvl="1" indent="-571500">
              <a:buAutoNum type="romanUcPeriod"/>
            </a:pPr>
            <a:r>
              <a:rPr lang="en-GB" dirty="0"/>
              <a:t>Saturation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GB" dirty="0"/>
              <a:t>Spectral profile 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GB" dirty="0"/>
              <a:t>Beam profile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GB" dirty="0"/>
              <a:t>Self-steepening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Mostly focussed on the pulse properties at and around the saturation point</a:t>
            </a:r>
          </a:p>
          <a:p>
            <a:pPr marL="1028700" lvl="1" indent="-571500">
              <a:buFont typeface="+mj-lt"/>
              <a:buAutoNum type="romanUcPeriod"/>
            </a:pPr>
            <a:endParaRPr lang="en-GB" dirty="0"/>
          </a:p>
          <a:p>
            <a:r>
              <a:rPr lang="en-GB" i="1" dirty="0">
                <a:solidFill>
                  <a:srgbClr val="002060"/>
                </a:solidFill>
              </a:rPr>
              <a:t>This analysis is still incomplete, with many factors left to consider (e.g. position of beam focus in the cell…)</a:t>
            </a:r>
          </a:p>
        </p:txBody>
      </p:sp>
    </p:spTree>
    <p:extLst>
      <p:ext uri="{BB962C8B-B14F-4D97-AF65-F5344CB8AC3E}">
        <p14:creationId xmlns:p14="http://schemas.microsoft.com/office/powerpoint/2010/main" val="615761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509FE9-F7BC-715D-3B74-F8B38AA4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IV. SELF-STEEPENING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EB5AF-C1EC-F3B4-12F6-6D5CF995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892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pulse&#10;&#10;Description automatically generated">
            <a:extLst>
              <a:ext uri="{FF2B5EF4-FFF2-40B4-BE49-F238E27FC236}">
                <a16:creationId xmlns:a16="http://schemas.microsoft.com/office/drawing/2014/main" id="{E9D15F10-28E4-897A-975F-F18CCE5CA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1" t="7139" r="7790"/>
          <a:stretch/>
        </p:blipFill>
        <p:spPr>
          <a:xfrm>
            <a:off x="6066493" y="998649"/>
            <a:ext cx="6125507" cy="48607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B18CD00-20C1-2924-7DCD-60D1D1DC7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Self-steepening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8E111D96-3BD7-E50D-A1D6-A43F38F5F3FE}"/>
              </a:ext>
            </a:extLst>
          </p:cNvPr>
          <p:cNvSpPr txBox="1">
            <a:spLocks/>
          </p:cNvSpPr>
          <p:nvPr/>
        </p:nvSpPr>
        <p:spPr>
          <a:xfrm>
            <a:off x="739878" y="1690688"/>
            <a:ext cx="50414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simulation shows leading-edge self-steepening in the UV pulse</a:t>
            </a:r>
          </a:p>
          <a:p>
            <a:r>
              <a:rPr lang="en-GB" dirty="0"/>
              <a:t>Also: trailing-edge self-steepening in the IR pulse</a:t>
            </a:r>
          </a:p>
          <a:p>
            <a:r>
              <a:rPr lang="en-GB" dirty="0"/>
              <a:t>The following slides investigate self-steepening at saturation and after “breakdown”</a:t>
            </a:r>
          </a:p>
        </p:txBody>
      </p:sp>
    </p:spTree>
    <p:extLst>
      <p:ext uri="{BB962C8B-B14F-4D97-AF65-F5344CB8AC3E}">
        <p14:creationId xmlns:p14="http://schemas.microsoft.com/office/powerpoint/2010/main" val="2014380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D665CC22-6505-D6AF-EE1F-2C3F4CDB63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1"/>
          <a:stretch/>
        </p:blipFill>
        <p:spPr>
          <a:xfrm>
            <a:off x="5781367" y="898748"/>
            <a:ext cx="6872627" cy="486786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B18CD00-20C1-2924-7DCD-60D1D1DC7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Self-steepening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5BAD60-995B-5CEF-051A-1C841DF79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878" y="1690688"/>
            <a:ext cx="5041489" cy="4351338"/>
          </a:xfrm>
        </p:spPr>
        <p:txBody>
          <a:bodyPr>
            <a:normAutofit/>
          </a:bodyPr>
          <a:lstStyle/>
          <a:p>
            <a:r>
              <a:rPr lang="en-GB" dirty="0"/>
              <a:t>The simulation shows leading-edge self-steepening in the UV pulse</a:t>
            </a:r>
          </a:p>
          <a:p>
            <a:r>
              <a:rPr lang="en-GB" dirty="0"/>
              <a:t>Also: trailing-edge self-steepening in the IR pulse</a:t>
            </a:r>
          </a:p>
          <a:p>
            <a:r>
              <a:rPr lang="en-GB" dirty="0"/>
              <a:t>The following slides investigate self-steepening at saturation and after “breakdown”</a:t>
            </a:r>
          </a:p>
        </p:txBody>
      </p:sp>
    </p:spTree>
    <p:extLst>
      <p:ext uri="{BB962C8B-B14F-4D97-AF65-F5344CB8AC3E}">
        <p14:creationId xmlns:p14="http://schemas.microsoft.com/office/powerpoint/2010/main" val="772895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C32C5068-768A-F3FB-CCA1-C01A081A0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277" y="1151325"/>
            <a:ext cx="6437389" cy="4828042"/>
          </a:xfrm>
          <a:prstGeom prst="rect">
            <a:avLst/>
          </a:prstGeom>
        </p:spPr>
      </p:pic>
      <p:pic>
        <p:nvPicPr>
          <p:cNvPr id="8" name="Content Placeholder 7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FA27A486-6F92-F7FC-6F87-357B4C68E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78" y="1229032"/>
            <a:ext cx="6230170" cy="4672628"/>
          </a:xfr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1741FDBD-9050-9EF7-85CA-78ADDCD0E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Self-steepening at low power (75mW Argon)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7934D1-80D7-195E-3D12-9D6D2E1143EB}"/>
              </a:ext>
            </a:extLst>
          </p:cNvPr>
          <p:cNvSpPr txBox="1"/>
          <p:nvPr/>
        </p:nvSpPr>
        <p:spPr>
          <a:xfrm>
            <a:off x="7322997" y="6069201"/>
            <a:ext cx="367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Beyond saturation pressure (4.8 bar)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226559-D84E-3AF5-66EB-9F533B15E251}"/>
              </a:ext>
            </a:extLst>
          </p:cNvPr>
          <p:cNvSpPr txBox="1"/>
          <p:nvPr/>
        </p:nvSpPr>
        <p:spPr>
          <a:xfrm>
            <a:off x="1327354" y="6069201"/>
            <a:ext cx="316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At saturation pressure (2.2 bar)</a:t>
            </a:r>
          </a:p>
        </p:txBody>
      </p:sp>
    </p:spTree>
    <p:extLst>
      <p:ext uri="{BB962C8B-B14F-4D97-AF65-F5344CB8AC3E}">
        <p14:creationId xmlns:p14="http://schemas.microsoft.com/office/powerpoint/2010/main" val="2040020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pulse&#10;&#10;Description automatically generated">
            <a:extLst>
              <a:ext uri="{FF2B5EF4-FFF2-40B4-BE49-F238E27FC236}">
                <a16:creationId xmlns:a16="http://schemas.microsoft.com/office/drawing/2014/main" id="{DAF06C87-C4B1-8EC4-6AA2-1B4A2B356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96" y="1221219"/>
            <a:ext cx="6437389" cy="4828042"/>
          </a:xfrm>
          <a:prstGeom prst="rect">
            <a:avLst/>
          </a:prstGeom>
        </p:spPr>
      </p:pic>
      <p:pic>
        <p:nvPicPr>
          <p:cNvPr id="5" name="Content Placeholder 4" descr="A graph of a pulse&#10;&#10;Description automatically generated">
            <a:extLst>
              <a:ext uri="{FF2B5EF4-FFF2-40B4-BE49-F238E27FC236}">
                <a16:creationId xmlns:a16="http://schemas.microsoft.com/office/drawing/2014/main" id="{6FB99E31-3934-24EE-D545-F3496EA28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278296"/>
            <a:ext cx="6508955" cy="4881717"/>
          </a:xfr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1741FDBD-9050-9EF7-85CA-78ADDCD0E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Self-steepening at low power (75mW Argon)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91DECC-CC10-0474-3E7C-8B9582ED5CF7}"/>
              </a:ext>
            </a:extLst>
          </p:cNvPr>
          <p:cNvSpPr txBox="1"/>
          <p:nvPr/>
        </p:nvSpPr>
        <p:spPr>
          <a:xfrm>
            <a:off x="7322997" y="6069201"/>
            <a:ext cx="367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Beyond saturation pressure (4.8 bar)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0F5F2D-4ECD-51E8-214B-4B54017B145D}"/>
              </a:ext>
            </a:extLst>
          </p:cNvPr>
          <p:cNvSpPr txBox="1"/>
          <p:nvPr/>
        </p:nvSpPr>
        <p:spPr>
          <a:xfrm>
            <a:off x="1327354" y="6069201"/>
            <a:ext cx="316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At saturation pressure (2.2 bar)</a:t>
            </a:r>
          </a:p>
        </p:txBody>
      </p:sp>
    </p:spTree>
    <p:extLst>
      <p:ext uri="{BB962C8B-B14F-4D97-AF65-F5344CB8AC3E}">
        <p14:creationId xmlns:p14="http://schemas.microsoft.com/office/powerpoint/2010/main" val="134784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graph of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F8A44BA7-4F88-7E7D-AAAA-C32A984A1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2" y="1278312"/>
            <a:ext cx="6361264" cy="477094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2F0C34D-42DD-3F72-55FC-AD766DC7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19" y="365125"/>
            <a:ext cx="11343009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Self-steepening at medium power (150mW Argon)</a:t>
            </a:r>
          </a:p>
        </p:txBody>
      </p:sp>
      <p:pic>
        <p:nvPicPr>
          <p:cNvPr id="12" name="Picture 11" descr="A graph of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6A750824-87D1-0948-DFDD-6E476C9D4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66" y="1298252"/>
            <a:ext cx="6361265" cy="47709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CDD758-7099-E4BB-005C-627DB6925D0B}"/>
              </a:ext>
            </a:extLst>
          </p:cNvPr>
          <p:cNvSpPr txBox="1"/>
          <p:nvPr/>
        </p:nvSpPr>
        <p:spPr>
          <a:xfrm>
            <a:off x="1327354" y="6069201"/>
            <a:ext cx="316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At saturation pressure (1.7 bar)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69954D-E5F1-1DAB-BD5C-9BEF77EDE413}"/>
              </a:ext>
            </a:extLst>
          </p:cNvPr>
          <p:cNvSpPr txBox="1"/>
          <p:nvPr/>
        </p:nvSpPr>
        <p:spPr>
          <a:xfrm>
            <a:off x="7322997" y="6069201"/>
            <a:ext cx="367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Beyond saturation pressure (5.0 bar)</a:t>
            </a:r>
          </a:p>
        </p:txBody>
      </p:sp>
    </p:spTree>
    <p:extLst>
      <p:ext uri="{BB962C8B-B14F-4D97-AF65-F5344CB8AC3E}">
        <p14:creationId xmlns:p14="http://schemas.microsoft.com/office/powerpoint/2010/main" val="2718867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pulse&#10;&#10;Description automatically generated">
            <a:extLst>
              <a:ext uri="{FF2B5EF4-FFF2-40B4-BE49-F238E27FC236}">
                <a16:creationId xmlns:a16="http://schemas.microsoft.com/office/drawing/2014/main" id="{B1AB47DE-B3B9-CBA3-310A-54B31AF9F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853" y="1180111"/>
            <a:ext cx="6556746" cy="4917560"/>
          </a:xfrm>
          <a:prstGeom prst="rect">
            <a:avLst/>
          </a:prstGeom>
        </p:spPr>
      </p:pic>
      <p:pic>
        <p:nvPicPr>
          <p:cNvPr id="6" name="Picture 5" descr="A graph of a pulse&#10;&#10;Description automatically generated">
            <a:extLst>
              <a:ext uri="{FF2B5EF4-FFF2-40B4-BE49-F238E27FC236}">
                <a16:creationId xmlns:a16="http://schemas.microsoft.com/office/drawing/2014/main" id="{A1E483B5-86DA-6E23-02D7-4D20FD604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530" y="1180111"/>
            <a:ext cx="6676104" cy="5007078"/>
          </a:xfrm>
          <a:prstGeom prst="rect">
            <a:avLst/>
          </a:prstGeom>
        </p:spPr>
      </p:pic>
      <p:sp>
        <p:nvSpPr>
          <p:cNvPr id="17" name="Title 3">
            <a:extLst>
              <a:ext uri="{FF2B5EF4-FFF2-40B4-BE49-F238E27FC236}">
                <a16:creationId xmlns:a16="http://schemas.microsoft.com/office/drawing/2014/main" id="{4A91C4EF-526A-816B-648B-73731CA6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19" y="365125"/>
            <a:ext cx="11343009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Self-steepening at medium power (150mW Argon)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B36383-DE20-09C3-8896-44B7A62990AF}"/>
              </a:ext>
            </a:extLst>
          </p:cNvPr>
          <p:cNvSpPr txBox="1"/>
          <p:nvPr/>
        </p:nvSpPr>
        <p:spPr>
          <a:xfrm>
            <a:off x="1327354" y="6069201"/>
            <a:ext cx="316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At saturation pressure (1.7 bar)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BB4594-410C-88DC-45E9-F3F8794725D7}"/>
              </a:ext>
            </a:extLst>
          </p:cNvPr>
          <p:cNvSpPr txBox="1"/>
          <p:nvPr/>
        </p:nvSpPr>
        <p:spPr>
          <a:xfrm>
            <a:off x="7322997" y="6069201"/>
            <a:ext cx="367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Beyond saturation pressure (5.0 bar)</a:t>
            </a:r>
          </a:p>
        </p:txBody>
      </p:sp>
    </p:spTree>
    <p:extLst>
      <p:ext uri="{BB962C8B-B14F-4D97-AF65-F5344CB8AC3E}">
        <p14:creationId xmlns:p14="http://schemas.microsoft.com/office/powerpoint/2010/main" val="893124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BB807-4AD2-AF07-00BE-40213F3A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Summary: self-steepening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5DDAF-3DC7-B1D7-1C58-92D318D1E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trailing-edge self-steepening of the IR pulse persists at pressures beyond the saturation pressure </a:t>
            </a:r>
          </a:p>
          <a:p>
            <a:endParaRPr lang="en-GB" dirty="0"/>
          </a:p>
          <a:p>
            <a:r>
              <a:rPr lang="en-GB" dirty="0"/>
              <a:t>The UV pulse leading-edge self-steepening seems to subside at “breakdown”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i="1" dirty="0">
                <a:solidFill>
                  <a:srgbClr val="002060"/>
                </a:solidFill>
              </a:rPr>
              <a:t>Compare with role of self-steepening in the THG process reported in the literature (e.g., Reiter 2010)</a:t>
            </a:r>
          </a:p>
        </p:txBody>
      </p:sp>
    </p:spTree>
    <p:extLst>
      <p:ext uri="{BB962C8B-B14F-4D97-AF65-F5344CB8AC3E}">
        <p14:creationId xmlns:p14="http://schemas.microsoft.com/office/powerpoint/2010/main" val="2995890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05EF-4440-D4DA-ED07-4953A778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Conclusion &amp; Next Steps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E6FD6-6D0B-EE72-78AB-D00770592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417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5AF380-5647-B3B8-719B-C6C23E6B9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Conclusion &amp; next steps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E3A68A-8259-B88F-DC28-3B2188BC6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Start working with COMSOL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export &amp; test existing density simulations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try to improve existing simulations/expand to the high-pressure regime?</a:t>
            </a:r>
          </a:p>
          <a:p>
            <a:endParaRPr lang="en-GB" dirty="0"/>
          </a:p>
          <a:p>
            <a:r>
              <a:rPr lang="en-GB" dirty="0"/>
              <a:t>Analyse the open questions posed throughout these slides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Compare simulations with literature and experiments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Find explanations for the observed effects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b="1" i="1" dirty="0">
                <a:solidFill>
                  <a:srgbClr val="002060"/>
                </a:solidFill>
              </a:rPr>
              <a:t>Focus on a few key questions to investigate in more detail</a:t>
            </a:r>
          </a:p>
        </p:txBody>
      </p:sp>
    </p:spTree>
    <p:extLst>
      <p:ext uri="{BB962C8B-B14F-4D97-AF65-F5344CB8AC3E}">
        <p14:creationId xmlns:p14="http://schemas.microsoft.com/office/powerpoint/2010/main" val="2286566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509FE9-F7BC-715D-3B74-F8B38AA4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I. SATURATION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EB5AF-C1EC-F3B4-12F6-6D5CF995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26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orange lines&#10;&#10;Description automatically generated">
            <a:extLst>
              <a:ext uri="{FF2B5EF4-FFF2-40B4-BE49-F238E27FC236}">
                <a16:creationId xmlns:a16="http://schemas.microsoft.com/office/drawing/2014/main" id="{DF6EA0F5-1F1A-4000-34A3-CD17A2A7E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19" y="3429000"/>
            <a:ext cx="5143500" cy="3429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1791A1-9338-F633-FEF1-3AC3B305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Saturation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5BBD8F-6578-9101-A179-88DA84337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4392561" cy="4585007"/>
          </a:xfrm>
        </p:spPr>
        <p:txBody>
          <a:bodyPr>
            <a:normAutofit/>
          </a:bodyPr>
          <a:lstStyle/>
          <a:p>
            <a:r>
              <a:rPr lang="en-GB" dirty="0"/>
              <a:t>At sufficiently high pressures, the simulation predicts a saturation in the UV energy </a:t>
            </a:r>
          </a:p>
          <a:p>
            <a:r>
              <a:rPr lang="en-GB" dirty="0"/>
              <a:t>Qualitatively, this agrees with experiments</a:t>
            </a:r>
          </a:p>
          <a:p>
            <a:r>
              <a:rPr lang="en-GB" i="1" dirty="0">
                <a:solidFill>
                  <a:srgbClr val="002060"/>
                </a:solidFill>
              </a:rPr>
              <a:t>However, simulated saturation energies and pressures are much higher!</a:t>
            </a:r>
          </a:p>
        </p:txBody>
      </p:sp>
      <p:pic>
        <p:nvPicPr>
          <p:cNvPr id="3" name="Picture 2" descr="A graph of a uv energy&#10;&#10;Description automatically generated with medium confidence">
            <a:extLst>
              <a:ext uri="{FF2B5EF4-FFF2-40B4-BE49-F238E27FC236}">
                <a16:creationId xmlns:a16="http://schemas.microsoft.com/office/drawing/2014/main" id="{C10DB01D-AECE-9099-675C-8A6D6534B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19" y="-5115"/>
            <a:ext cx="5065653" cy="3799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F54A0B-062E-1FA1-AEA7-CA20F1EA83E3}"/>
              </a:ext>
            </a:extLst>
          </p:cNvPr>
          <p:cNvSpPr txBox="1"/>
          <p:nvPr/>
        </p:nvSpPr>
        <p:spPr>
          <a:xfrm>
            <a:off x="10114741" y="1027906"/>
            <a:ext cx="1127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simulated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016D8-9303-459D-F3AB-D4999945CC2F}"/>
              </a:ext>
            </a:extLst>
          </p:cNvPr>
          <p:cNvSpPr txBox="1"/>
          <p:nvPr/>
        </p:nvSpPr>
        <p:spPr>
          <a:xfrm>
            <a:off x="9550697" y="4133740"/>
            <a:ext cx="1691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measured (same params) </a:t>
            </a:r>
          </a:p>
        </p:txBody>
      </p:sp>
    </p:spTree>
    <p:extLst>
      <p:ext uri="{BB962C8B-B14F-4D97-AF65-F5344CB8AC3E}">
        <p14:creationId xmlns:p14="http://schemas.microsoft.com/office/powerpoint/2010/main" val="4022248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0D99-FA32-79CA-7E95-DA4D2C71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saturation</a:t>
            </a:r>
          </a:p>
        </p:txBody>
      </p:sp>
      <p:pic>
        <p:nvPicPr>
          <p:cNvPr id="5" name="Content Placeholder 4" descr="A graph of a uv energy&#10;&#10;Description automatically generated with medium confidence">
            <a:extLst>
              <a:ext uri="{FF2B5EF4-FFF2-40B4-BE49-F238E27FC236}">
                <a16:creationId xmlns:a16="http://schemas.microsoft.com/office/drawing/2014/main" id="{DD856994-528D-C848-71E0-59E9E616A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7" y="1343844"/>
            <a:ext cx="6027174" cy="4520381"/>
          </a:xfrm>
        </p:spPr>
      </p:pic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93CD5E3F-7E22-0378-6F4F-FE508DF0A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9324"/>
            <a:ext cx="6027174" cy="4520380"/>
          </a:xfrm>
          <a:prstGeom prst="rect">
            <a:avLst/>
          </a:prstGeom>
        </p:spPr>
      </p:pic>
      <p:pic>
        <p:nvPicPr>
          <p:cNvPr id="4" name="Picture 3" descr="A graph of a graph showing the peak of uv&#10;&#10;Description automatically generated with medium confidence">
            <a:extLst>
              <a:ext uri="{FF2B5EF4-FFF2-40B4-BE49-F238E27FC236}">
                <a16:creationId xmlns:a16="http://schemas.microsoft.com/office/drawing/2014/main" id="{C10809A9-ED09-4451-5E23-0AF751A9C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40" y="1228830"/>
            <a:ext cx="6324694" cy="4743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88FDF-2E8D-97B6-8AAD-EFEDFA8CFA37}"/>
              </a:ext>
            </a:extLst>
          </p:cNvPr>
          <p:cNvSpPr txBox="1"/>
          <p:nvPr/>
        </p:nvSpPr>
        <p:spPr>
          <a:xfrm>
            <a:off x="1622323" y="5894718"/>
            <a:ext cx="76336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Increasing the beam power increases the peak UV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There seems to be a threshold at roughly 1300nJ</a:t>
            </a:r>
          </a:p>
        </p:txBody>
      </p:sp>
    </p:spTree>
    <p:extLst>
      <p:ext uri="{BB962C8B-B14F-4D97-AF65-F5344CB8AC3E}">
        <p14:creationId xmlns:p14="http://schemas.microsoft.com/office/powerpoint/2010/main" val="2556584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0D99-FA32-79CA-7E95-DA4D2C71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saturation</a:t>
            </a:r>
          </a:p>
        </p:txBody>
      </p:sp>
      <p:pic>
        <p:nvPicPr>
          <p:cNvPr id="8" name="Picture 7" descr="A graph of a graph showing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26449B51-754D-F8D8-8618-91229F34E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" y="1196932"/>
            <a:ext cx="6437389" cy="4828042"/>
          </a:xfrm>
          <a:prstGeom prst="rect">
            <a:avLst/>
          </a:prstGeom>
        </p:spPr>
      </p:pic>
      <p:pic>
        <p:nvPicPr>
          <p:cNvPr id="12" name="Picture 11" descr="A graph of a graph showing the peak of uv efficiency&#10;&#10;Description automatically generated with medium confidence">
            <a:extLst>
              <a:ext uri="{FF2B5EF4-FFF2-40B4-BE49-F238E27FC236}">
                <a16:creationId xmlns:a16="http://schemas.microsoft.com/office/drawing/2014/main" id="{53198F86-01D4-EB59-7817-22E479E20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511" y="1196932"/>
            <a:ext cx="6303863" cy="47278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D3198C-6E72-67C2-FA12-6202FFFB7524}"/>
              </a:ext>
            </a:extLst>
          </p:cNvPr>
          <p:cNvSpPr txBox="1"/>
          <p:nvPr/>
        </p:nvSpPr>
        <p:spPr>
          <a:xfrm>
            <a:off x="1641988" y="5989632"/>
            <a:ext cx="8218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Increasing the beam power decreases the peak THG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This ensures the peak UV energy threshold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50912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FFFE0-3076-1F10-53D8-1AC87BD7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saturation</a:t>
            </a:r>
          </a:p>
        </p:txBody>
      </p:sp>
      <p:pic>
        <p:nvPicPr>
          <p:cNvPr id="5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E4A384FA-F5DE-BF2F-4CD4-E0D4F925D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246" y="1279321"/>
            <a:ext cx="6951406" cy="52135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A37338-3B76-547F-4286-54B0B97A860E}"/>
              </a:ext>
            </a:extLst>
          </p:cNvPr>
          <p:cNvSpPr txBox="1"/>
          <p:nvPr/>
        </p:nvSpPr>
        <p:spPr>
          <a:xfrm>
            <a:off x="1136855" y="2116383"/>
            <a:ext cx="39427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Increasing the beam power decreases the saturation pressure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i="1" dirty="0"/>
              <a:t>For high beam powers the simulations broke down at pressures beyond the saturation point</a:t>
            </a:r>
          </a:p>
        </p:txBody>
      </p:sp>
    </p:spTree>
    <p:extLst>
      <p:ext uri="{BB962C8B-B14F-4D97-AF65-F5344CB8AC3E}">
        <p14:creationId xmlns:p14="http://schemas.microsoft.com/office/powerpoint/2010/main" val="228229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5A4EB-61E2-2F20-4490-1C862EFD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saturation (Ne)</a:t>
            </a:r>
            <a:endParaRPr lang="en-GB" dirty="0"/>
          </a:p>
        </p:txBody>
      </p:sp>
      <p:pic>
        <p:nvPicPr>
          <p:cNvPr id="5" name="Content Placeholder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91AF756-7E5F-922E-C921-111680045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330" y="1216560"/>
            <a:ext cx="6213987" cy="4660491"/>
          </a:xfr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7FBEE93-D476-4CED-EF06-295026D08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13" y="1275553"/>
            <a:ext cx="6056671" cy="45425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6F0B5E-CE08-B92D-35CA-A89C06A81E93}"/>
              </a:ext>
            </a:extLst>
          </p:cNvPr>
          <p:cNvSpPr txBox="1"/>
          <p:nvPr/>
        </p:nvSpPr>
        <p:spPr>
          <a:xfrm>
            <a:off x="969229" y="5969968"/>
            <a:ext cx="10548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Equivalent effects were observed for Neon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Energies, pressures, and beam powers involved are much higher than for Argon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83298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1880</TotalTime>
  <Words>1248</Words>
  <Application>Microsoft Office PowerPoint</Application>
  <PresentationFormat>Widescreen</PresentationFormat>
  <Paragraphs>155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Wingdings</vt:lpstr>
      <vt:lpstr>Office Theme</vt:lpstr>
      <vt:lpstr>THG Simulations</vt:lpstr>
      <vt:lpstr>Overview</vt:lpstr>
      <vt:lpstr>Overview</vt:lpstr>
      <vt:lpstr>I. SATURATION</vt:lpstr>
      <vt:lpstr>Saturation</vt:lpstr>
      <vt:lpstr>Effect of beam power on saturation</vt:lpstr>
      <vt:lpstr>Effect of beam power on saturation</vt:lpstr>
      <vt:lpstr>Effect of beam power on saturation</vt:lpstr>
      <vt:lpstr>Effect of beam power on saturation (Ne)</vt:lpstr>
      <vt:lpstr>Effect of ionisation on saturation</vt:lpstr>
      <vt:lpstr>Effect of ionisation on saturation</vt:lpstr>
      <vt:lpstr>Effect of CEO phase on saturation</vt:lpstr>
      <vt:lpstr>Summary: saturation</vt:lpstr>
      <vt:lpstr>II. SPECTRAL PROFILE</vt:lpstr>
      <vt:lpstr>“Spectral breakdown”</vt:lpstr>
      <vt:lpstr>Effect of beam power on spectral profile (Ar)</vt:lpstr>
      <vt:lpstr>Effect of beam power on spectral profile (Ar)</vt:lpstr>
      <vt:lpstr>Effect of beam power on spectral profile (Ar)</vt:lpstr>
      <vt:lpstr>Effect of beam power on spectral profile (Ne)</vt:lpstr>
      <vt:lpstr>Effect of beam power on spectral profile (Ne)</vt:lpstr>
      <vt:lpstr>Effect of CEO phase on spectral peaks</vt:lpstr>
      <vt:lpstr>Effect of ionisation on spectral profile</vt:lpstr>
      <vt:lpstr>Effect of ionisation on spectral profile</vt:lpstr>
      <vt:lpstr>Effect of ionisation on spectral profile</vt:lpstr>
      <vt:lpstr>Summary: spectral profile</vt:lpstr>
      <vt:lpstr>III. BEAM PROFILE</vt:lpstr>
      <vt:lpstr>Beam profile at low power (75mW Argon)</vt:lpstr>
      <vt:lpstr>Beam profile at medium power (150 mW Argon)</vt:lpstr>
      <vt:lpstr>Summary: beam profile</vt:lpstr>
      <vt:lpstr>IV. SELF-STEEPENING</vt:lpstr>
      <vt:lpstr>Self-steepening</vt:lpstr>
      <vt:lpstr>Self-steepening</vt:lpstr>
      <vt:lpstr>Self-steepening at low power (75mW Argon)</vt:lpstr>
      <vt:lpstr>Self-steepening at low power (75mW Argon)</vt:lpstr>
      <vt:lpstr>Self-steepening at medium power (150mW Argon)</vt:lpstr>
      <vt:lpstr>Self-steepening at medium power (150mW Argon)</vt:lpstr>
      <vt:lpstr>Summary: self-steepening</vt:lpstr>
      <vt:lpstr>Conclusion &amp; Next Steps</vt:lpstr>
      <vt:lpstr>Conclusion &amp;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THG Simulations</dc:title>
  <dc:creator>David Amorim (student)</dc:creator>
  <cp:lastModifiedBy>David Amorim (student)</cp:lastModifiedBy>
  <cp:revision>47</cp:revision>
  <dcterms:created xsi:type="dcterms:W3CDTF">2023-08-07T09:32:27Z</dcterms:created>
  <dcterms:modified xsi:type="dcterms:W3CDTF">2023-08-09T10:56:11Z</dcterms:modified>
</cp:coreProperties>
</file>